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4"/>
  </p:notesMasterIdLst>
  <p:sldIdLst>
    <p:sldId id="256" r:id="rId3"/>
    <p:sldId id="272" r:id="rId4"/>
    <p:sldId id="271" r:id="rId5"/>
    <p:sldId id="259" r:id="rId6"/>
    <p:sldId id="263" r:id="rId7"/>
    <p:sldId id="264" r:id="rId8"/>
    <p:sldId id="273" r:id="rId9"/>
    <p:sldId id="266" r:id="rId10"/>
    <p:sldId id="267" r:id="rId11"/>
    <p:sldId id="270" r:id="rId12"/>
    <p:sldId id="269" r:id="rId13"/>
  </p:sldIdLst>
  <p:sldSz cx="10693400" cy="756126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FCCCC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399" autoAdjust="0"/>
    <p:restoredTop sz="97025" autoAdjust="0"/>
  </p:normalViewPr>
  <p:slideViewPr>
    <p:cSldViewPr snapToGrid="0">
      <p:cViewPr varScale="1">
        <p:scale>
          <a:sx n="100" d="100"/>
          <a:sy n="100" d="100"/>
        </p:scale>
        <p:origin x="2112" y="90"/>
      </p:cViewPr>
      <p:guideLst>
        <p:guide orient="horz" pos="2160"/>
        <p:guide pos="3840"/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300"/>
            </a:lvl1pPr>
          </a:lstStyle>
          <a:p>
            <a:fld id="{4D7C4E2D-EFE1-40FF-9249-0B56C8F8B15F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38250"/>
            <a:ext cx="47402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7962"/>
            <a:ext cx="5438140" cy="3909238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6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6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300"/>
            </a:lvl1pPr>
          </a:lstStyle>
          <a:p>
            <a:fld id="{25A817E3-F115-4AFE-A4A6-70D19890B6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90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9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0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9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9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0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9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9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0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0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1238250"/>
            <a:ext cx="47402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17E3-F115-4AFE-A4A6-70D19890B6C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0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6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667" y="372813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8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6" y="302805"/>
            <a:ext cx="2406015" cy="645157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2805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4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8" y="2348897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3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7FC426-FA73-4D07-A5C3-F7EBC287C769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1EFF86-292F-4889-97D4-F8CDD7DBB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61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0874" y="448075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55BC60-37E3-447F-8D01-DD131D0EE786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DAFB5CC-ECC4-4F1D-A8F3-2175F511A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8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8"/>
            <a:ext cx="9089390" cy="1501751"/>
          </a:xfrm>
          <a:prstGeom prst="rect">
            <a:avLst/>
          </a:prstGeo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91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219633-38F4-4F50-900A-D9359157F33A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B1BCD8-DECF-4279-A4F8-026F609E5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26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372" y="377191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3" y="1764300"/>
            <a:ext cx="4722918" cy="4990084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0"/>
            <a:ext cx="4722918" cy="4990084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330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6835" y="380689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5"/>
            <a:ext cx="472663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CC5A07-45F7-414A-AE5F-4B7951F59A58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758B24-6006-4481-96B2-6F0A48443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08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472" y="322468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4A4F51-0347-4D85-90A6-284C1D37FB1B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0B48B9-163F-4974-A3D6-A1A9E1B50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83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rgbClr val="FFFFFF"/>
            </a:gs>
            <a:gs pos="92000">
              <a:srgbClr val="BFBFBF"/>
            </a:gs>
            <a:gs pos="96001">
              <a:srgbClr val="A6A6A6"/>
            </a:gs>
            <a:gs pos="100000">
              <a:srgbClr val="BFBF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CD5ED0-0558-4E1A-A513-95F4BA6F0E31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25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1132090"/>
            <a:ext cx="3518055" cy="1281214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5" y="301057"/>
            <a:ext cx="5977908" cy="6453328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2413307"/>
            <a:ext cx="3518055" cy="5172114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19EBFE-C919-42C3-8EAD-8C7F7715230E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F6CDE3-78F9-4E6F-9052-8B4D006D98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26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0874" y="448075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85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6029BC-FE4C-4A0F-BF4C-8BA7033CE539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A43103-C012-48AB-A0DE-61CA56969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675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665" y="372813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A27111-C2F9-482A-91AD-8CFCA16C7AE5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D4F298-E61C-402B-9E03-7465754E7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871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6" y="302807"/>
            <a:ext cx="2406015" cy="645157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2807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ABD768-472D-4F0E-B0C1-37881BBB07FA}" type="datetimeFigureOut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3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6D14E2-FE76-456E-A26B-174962C7E5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4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5"/>
            <a:ext cx="9089390" cy="1501751"/>
          </a:xfrm>
          <a:prstGeom prst="rect">
            <a:avLst/>
          </a:prstGeo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8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2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374" y="377191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1" y="1764299"/>
            <a:ext cx="4722918" cy="4990084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9"/>
            <a:ext cx="4722918" cy="4990084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33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6837" y="380689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5"/>
            <a:ext cx="472663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08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472" y="322468"/>
            <a:ext cx="6981342" cy="1260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8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rgbClr val="FFFFFF"/>
            </a:gs>
            <a:gs pos="92000">
              <a:srgbClr val="BFBFBF"/>
            </a:gs>
            <a:gs pos="96001">
              <a:srgbClr val="A6A6A6"/>
            </a:gs>
            <a:gs pos="100000">
              <a:srgbClr val="BFBF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2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1132090"/>
            <a:ext cx="3518055" cy="1281214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4"/>
            <a:ext cx="5977908" cy="6453328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2413307"/>
            <a:ext cx="3518055" cy="5172114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26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535067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D80ED524-DBAC-4ADD-B1CA-59197EE14366}" type="datetimeFigureOut">
              <a:rPr lang="ru-RU" smtClean="0"/>
              <a:t>02.02.2021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381" y="7008698"/>
            <a:ext cx="3386640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4001" y="7008698"/>
            <a:ext cx="2494332" cy="40172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97A42C50-5065-4A5C-ACC4-6D0C88208A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5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8000">
              <a:srgbClr val="FFFFFF"/>
            </a:gs>
            <a:gs pos="99001">
              <a:srgbClr val="A6A6A6"/>
            </a:gs>
            <a:gs pos="100000">
              <a:srgbClr val="BFBF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/>
          <a:stretch>
            <a:fillRect/>
          </a:stretch>
        </p:blipFill>
        <p:spPr bwMode="auto">
          <a:xfrm>
            <a:off x="0" y="2"/>
            <a:ext cx="10756910" cy="164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68" y="1708509"/>
            <a:ext cx="9623266" cy="49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Прямоугольник 1"/>
          <p:cNvSpPr>
            <a:spLocks noChangeArrowheads="1"/>
          </p:cNvSpPr>
          <p:nvPr/>
        </p:nvSpPr>
        <p:spPr bwMode="auto">
          <a:xfrm>
            <a:off x="9197753" y="701028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>
                <a:solidFill>
                  <a:schemeClr val="bg1"/>
                </a:solidFill>
              </a:rPr>
              <a:t>resanta.ru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6" name="Picture 2" descr="C:\Users\efremova_kv\Desktop\Фото\info\=Рекламные материалы\Логотипы\Resanta_logo.png"/>
          <p:cNvPicPr>
            <a:picLocks noChangeAspect="1" noChangeArrowheads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59" y="477783"/>
            <a:ext cx="2165077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8000">
              <a:srgbClr val="FFFFFF"/>
            </a:gs>
            <a:gs pos="99001">
              <a:srgbClr val="A6A6A6"/>
            </a:gs>
            <a:gs pos="100000">
              <a:srgbClr val="BFBF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/>
          <a:stretch>
            <a:fillRect/>
          </a:stretch>
        </p:blipFill>
        <p:spPr bwMode="auto">
          <a:xfrm>
            <a:off x="0" y="3"/>
            <a:ext cx="10756910" cy="164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68" y="1708511"/>
            <a:ext cx="9623266" cy="49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Прямоугольник 1"/>
          <p:cNvSpPr>
            <a:spLocks noChangeArrowheads="1"/>
          </p:cNvSpPr>
          <p:nvPr/>
        </p:nvSpPr>
        <p:spPr bwMode="auto">
          <a:xfrm>
            <a:off x="9197753" y="701028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>
                <a:solidFill>
                  <a:schemeClr val="bg1"/>
                </a:solidFill>
              </a:rPr>
              <a:t>resanta.ru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6" name="Picture 2" descr="C:\Users\efremova_kv\Desktop\Фото\info\=Рекламные материалы\Логотипы\Resanta_logo.png"/>
          <p:cNvPicPr>
            <a:picLocks noChangeAspect="1" noChangeArrowheads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59" y="477783"/>
            <a:ext cx="2165077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384" y="132776"/>
            <a:ext cx="70099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КОМПЛЕКТУЮЩИЕ/РАСХОДНЫЕ МАТЕРИАЛЫ  ДЛЯ СВАРОЧНОГО ОБОРУДОВАНИЯ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78" y="4282223"/>
            <a:ext cx="1582532" cy="1310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2479" r="23864" b="10101"/>
          <a:stretch/>
        </p:blipFill>
        <p:spPr>
          <a:xfrm>
            <a:off x="8758529" y="3579660"/>
            <a:ext cx="1607721" cy="1448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1" t="22007" r="15425" b="17198"/>
          <a:stretch/>
        </p:blipFill>
        <p:spPr>
          <a:xfrm>
            <a:off x="8591933" y="2041665"/>
            <a:ext cx="1559238" cy="1184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25719"/>
          <a:stretch/>
        </p:blipFill>
        <p:spPr>
          <a:xfrm>
            <a:off x="4800866" y="1761950"/>
            <a:ext cx="1362973" cy="1904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22" y="4905828"/>
            <a:ext cx="2496741" cy="1936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90" y="4077933"/>
            <a:ext cx="1029005" cy="7982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21" y="4075121"/>
            <a:ext cx="1002090" cy="777359"/>
          </a:xfrm>
          <a:prstGeom prst="rect">
            <a:avLst/>
          </a:prstGeom>
        </p:spPr>
      </p:pic>
      <p:pic>
        <p:nvPicPr>
          <p:cNvPr id="14" name="Picture 2" descr="C:\Users\leontev_ps.RESANTA\Pictures\Фото новинки\Рисунок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80" y="5447422"/>
            <a:ext cx="1090225" cy="7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eontev_ps.RESANTA\Pictures\Фото новинки\Рисунок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77" y="2908361"/>
            <a:ext cx="534354" cy="6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eontev_ps.RESANTA\Pictures\Фото новинки\Рисунок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86" y="3724560"/>
            <a:ext cx="703511" cy="7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leontev_ps.RESANTA\Pictures\Фото новинки\Рисунок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19" y="4736104"/>
            <a:ext cx="681273" cy="6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leontev_ps.RESANTA\Pictures\Фото новинки\Рисунок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05" y="2104025"/>
            <a:ext cx="647860" cy="5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7" r="39202" b="76966"/>
          <a:stretch/>
        </p:blipFill>
        <p:spPr>
          <a:xfrm rot="16200000">
            <a:off x="1152441" y="1533501"/>
            <a:ext cx="592304" cy="10492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61808" r="26513" b="22972"/>
          <a:stretch/>
        </p:blipFill>
        <p:spPr>
          <a:xfrm>
            <a:off x="633704" y="2595612"/>
            <a:ext cx="1502169" cy="768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84588" r="37751" b="4512"/>
          <a:stretch/>
        </p:blipFill>
        <p:spPr>
          <a:xfrm>
            <a:off x="735286" y="3665439"/>
            <a:ext cx="1299002" cy="9051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8377" r="29674" b="54864"/>
          <a:stretch/>
        </p:blipFill>
        <p:spPr>
          <a:xfrm>
            <a:off x="583036" y="4878696"/>
            <a:ext cx="1451247" cy="8457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8377" r="29674" b="54864"/>
          <a:stretch/>
        </p:blipFill>
        <p:spPr>
          <a:xfrm>
            <a:off x="521949" y="5808181"/>
            <a:ext cx="1451247" cy="8457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64" y="2477389"/>
            <a:ext cx="1608221" cy="11022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8" y="5407355"/>
            <a:ext cx="1798025" cy="10397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00" y="5480607"/>
            <a:ext cx="1399200" cy="972288"/>
          </a:xfrm>
          <a:prstGeom prst="rect">
            <a:avLst/>
          </a:prstGeom>
        </p:spPr>
      </p:pic>
      <p:pic>
        <p:nvPicPr>
          <p:cNvPr id="30" name="Picture 2" descr="C:\Users\leontev_ps.RESANTA\Downloads\71.6.55 Сопло для ИПР-100 (1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03" y="2438497"/>
            <a:ext cx="1124838" cy="11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leontev_ps.RESANTA\Downloads\71656 Электрод для ИПР-100 (1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5385" y="4125447"/>
            <a:ext cx="1247899" cy="12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8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537" y="475858"/>
            <a:ext cx="79561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Комплектующие для плазменных резаков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5435" y="1947632"/>
            <a:ext cx="768046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Плазменная горелка для  ИПР-40 </a:t>
            </a:r>
          </a:p>
          <a:p>
            <a:pPr algn="ctr"/>
            <a:r>
              <a:rPr lang="ru-RU" sz="3200" b="1" dirty="0"/>
              <a:t>(71/6/6)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35" y="3455911"/>
            <a:ext cx="4136575" cy="32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8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80653"/>
              </p:ext>
            </p:extLst>
          </p:nvPr>
        </p:nvGraphicFramePr>
        <p:xfrm>
          <a:off x="345070" y="1629618"/>
          <a:ext cx="4874631" cy="49343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2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Сопла для ИПР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71/6/55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Сопло для ИПР-100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71/6/56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Электрод для ИПР-100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Сопло для ИПР-25, ИПР-40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Сопло для ИПР-40К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C:\Users\leontev_ps.RESANTA\Downloads\71.6.55 Сопло для ИПР-1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1" y="1807601"/>
            <a:ext cx="1124838" cy="12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eontev_ps.RESANTA\Downloads\71656 Электрод для ИПР-100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0704" y="3127536"/>
            <a:ext cx="1594151" cy="13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05613"/>
              </p:ext>
            </p:extLst>
          </p:nvPr>
        </p:nvGraphicFramePr>
        <p:xfrm>
          <a:off x="5691770" y="1650886"/>
          <a:ext cx="4578348" cy="31783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2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Электроды для ИПР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Электрод для ИПР-25, ИПР-40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Электрод для ИПР-40К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94" y="4930982"/>
            <a:ext cx="1798025" cy="1179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43" y="2636586"/>
            <a:ext cx="1764266" cy="1391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537" y="475858"/>
            <a:ext cx="79561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Комплектующие для плазменных резаков</a:t>
            </a:r>
          </a:p>
        </p:txBody>
      </p:sp>
    </p:spTree>
    <p:extLst>
      <p:ext uri="{BB962C8B-B14F-4D97-AF65-F5344CB8AC3E}">
        <p14:creationId xmlns:p14="http://schemas.microsoft.com/office/powerpoint/2010/main" val="420872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688" y="2011931"/>
            <a:ext cx="7828303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Кабели для сварочных аппаратов типа ММА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Газовая горелка для САИ-230-АД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Горелки  для САИПА-165, САИПА-220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Тефлоновые каналы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Ролики в подающее устройство для САИПА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варочные наконечники для САИПА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Плазменная горелка для ИПР-100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Плазменная горелка для ИПР-25, ИПР-40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Сопла и электроды для ИПР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522" y="496946"/>
            <a:ext cx="250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957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321" y="456109"/>
            <a:ext cx="723447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Кабели для сварочных аппаратов </a:t>
            </a:r>
          </a:p>
          <a:p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 ММА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321" y="2653394"/>
            <a:ext cx="7828303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Кабель с клеммой заземления 25 мм²  (71/6/42)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Кабель с </a:t>
            </a:r>
            <a:r>
              <a:rPr lang="ru-RU" sz="2400" b="1" dirty="0" err="1"/>
              <a:t>электрододержателем</a:t>
            </a:r>
            <a:r>
              <a:rPr lang="ru-RU" sz="2400" b="1" dirty="0"/>
              <a:t> 25 мм², 2 м (71/6/43)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Кабель с </a:t>
            </a:r>
            <a:r>
              <a:rPr lang="ru-RU" sz="2400" b="1" dirty="0" err="1"/>
              <a:t>электрододержателем</a:t>
            </a:r>
            <a:r>
              <a:rPr lang="ru-RU" sz="2400" b="1" dirty="0"/>
              <a:t> 25 мм², 3 м (71/6/44)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Кабель с клеммой заземления 36 мм² (71/6/4)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Кабель с </a:t>
            </a:r>
            <a:r>
              <a:rPr lang="ru-RU" sz="2400" b="1" dirty="0" err="1"/>
              <a:t>электрододержателем</a:t>
            </a:r>
            <a:r>
              <a:rPr lang="ru-RU" sz="2400" b="1" dirty="0"/>
              <a:t> 36 мм², 2м (71/6/5)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Кабель с </a:t>
            </a:r>
            <a:r>
              <a:rPr lang="ru-RU" sz="2400" b="1" dirty="0" err="1"/>
              <a:t>электрододержателем</a:t>
            </a:r>
            <a:r>
              <a:rPr lang="ru-RU" sz="2400" b="1" dirty="0"/>
              <a:t> 36 мм², 5м (71/6/12)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69" y="1701282"/>
            <a:ext cx="2414039" cy="2268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2479" r="23864" b="10101"/>
          <a:stretch/>
        </p:blipFill>
        <p:spPr>
          <a:xfrm>
            <a:off x="7954905" y="3807556"/>
            <a:ext cx="2701170" cy="27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779" y="439631"/>
            <a:ext cx="66367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Газовая горелка для САИ-230-АД (71/6/1)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358">
            <a:off x="-344224" y="2116758"/>
            <a:ext cx="6388648" cy="3558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1" t="22007" r="15425" b="17198"/>
          <a:stretch/>
        </p:blipFill>
        <p:spPr>
          <a:xfrm>
            <a:off x="5168478" y="2213427"/>
            <a:ext cx="4690876" cy="4042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367" y="6138360"/>
            <a:ext cx="854203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Газовая горелка подходит для САИ-180, САИ-230-АД, САИ-250АД АС/</a:t>
            </a:r>
            <a:r>
              <a:rPr lang="en-US" sz="2000" b="1" dirty="0"/>
              <a:t>DC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81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722" y="1659721"/>
            <a:ext cx="412002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Горелка  для САИПА-165</a:t>
            </a:r>
          </a:p>
          <a:p>
            <a:pPr algn="ctr"/>
            <a:r>
              <a:rPr lang="ru-RU" sz="2800" b="1" dirty="0"/>
              <a:t>(71/6/2)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25719"/>
          <a:stretch/>
        </p:blipFill>
        <p:spPr>
          <a:xfrm>
            <a:off x="638292" y="2136775"/>
            <a:ext cx="3307249" cy="4686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1550" y="5438418"/>
            <a:ext cx="54102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Подходит для САИПА-200, САИПА-220, САИПА-220 Синергия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09" y="1877862"/>
            <a:ext cx="5109069" cy="4018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722" y="297639"/>
            <a:ext cx="79561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Газовые горелки для сварочных аппаратов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типа </a:t>
            </a:r>
            <a:r>
              <a:rPr lang="en-US" sz="2800" b="1" dirty="0">
                <a:solidFill>
                  <a:schemeClr val="bg1"/>
                </a:solidFill>
              </a:rPr>
              <a:t>MIG/MAG</a:t>
            </a:r>
            <a:r>
              <a:rPr lang="ru-RU" sz="2800" b="1" dirty="0">
                <a:solidFill>
                  <a:schemeClr val="bg1"/>
                </a:solidFill>
              </a:rPr>
              <a:t> (САИПА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E7D44-482C-4F3C-8F72-A126531F99FA}"/>
              </a:ext>
            </a:extLst>
          </p:cNvPr>
          <p:cNvSpPr txBox="1"/>
          <p:nvPr/>
        </p:nvSpPr>
        <p:spPr>
          <a:xfrm>
            <a:off x="5534398" y="1645790"/>
            <a:ext cx="412002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Горелка  для САИПА-</a:t>
            </a:r>
            <a:r>
              <a:rPr lang="en-US" sz="2800" b="1" dirty="0"/>
              <a:t>220</a:t>
            </a:r>
            <a:endParaRPr lang="ru-RU" sz="2800" b="1" dirty="0"/>
          </a:p>
          <a:p>
            <a:pPr algn="ctr"/>
            <a:r>
              <a:rPr lang="ru-RU" sz="2800" b="1" dirty="0"/>
              <a:t>(71/6/</a:t>
            </a:r>
            <a:r>
              <a:rPr lang="en-US" sz="2800" b="1" dirty="0"/>
              <a:t>3</a:t>
            </a:r>
            <a:r>
              <a:rPr lang="ru-RU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72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1508" y="3952042"/>
            <a:ext cx="4120022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Тефлоновый канал , 3,5м (синий, 0,8-1,0мм)</a:t>
            </a:r>
          </a:p>
          <a:p>
            <a:pPr algn="ctr"/>
            <a:r>
              <a:rPr lang="ru-RU" sz="2800" b="1" dirty="0"/>
              <a:t>71/6/60</a:t>
            </a:r>
          </a:p>
          <a:p>
            <a:pPr algn="ctr"/>
            <a:r>
              <a:rPr lang="ru-RU" sz="1400" b="1" dirty="0"/>
              <a:t>внешний диаметр 4.0mm,</a:t>
            </a:r>
          </a:p>
          <a:p>
            <a:pPr algn="ctr"/>
            <a:r>
              <a:rPr lang="ru-RU" sz="1400" b="1" dirty="0"/>
              <a:t>внутренний диаметр 2.0mm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1961" y="3952042"/>
            <a:ext cx="4120022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Тефлоновый канал , 3,5м (красный, 1,0-1,2мм)</a:t>
            </a:r>
          </a:p>
          <a:p>
            <a:pPr lvl="0" algn="ctr"/>
            <a:r>
              <a:rPr lang="ru-RU" sz="2800" b="1" dirty="0"/>
              <a:t>71/6/61</a:t>
            </a:r>
          </a:p>
          <a:p>
            <a:pPr lvl="0" algn="ctr"/>
            <a:r>
              <a:rPr lang="ru-RU" sz="1400" b="1" dirty="0"/>
              <a:t>внешний диаметр 4.0mm,</a:t>
            </a:r>
          </a:p>
          <a:p>
            <a:pPr lvl="0" algn="ctr"/>
            <a:r>
              <a:rPr lang="ru-RU" sz="1400" b="1" dirty="0"/>
              <a:t>внутренний диаметр 2.0mm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9" y="373677"/>
            <a:ext cx="79557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Комплектующие для сварочных полуавтоматов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типа </a:t>
            </a:r>
            <a:r>
              <a:rPr lang="en-US" sz="2800" b="1" dirty="0">
                <a:solidFill>
                  <a:schemeClr val="bg1"/>
                </a:solidFill>
              </a:rPr>
              <a:t>MIG/MAG</a:t>
            </a:r>
            <a:r>
              <a:rPr lang="ru-RU" sz="2800" b="1" dirty="0">
                <a:solidFill>
                  <a:schemeClr val="bg1"/>
                </a:solidFill>
              </a:rPr>
              <a:t> (САИПА)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47" y="1464952"/>
            <a:ext cx="3157232" cy="2779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2" y="1464952"/>
            <a:ext cx="3157232" cy="277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362" y="6016517"/>
            <a:ext cx="4855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Подходит для САИПА-190МФ, САИПА-200, </a:t>
            </a:r>
          </a:p>
          <a:p>
            <a:pPr algn="ctr"/>
            <a:r>
              <a:rPr lang="ru-RU" b="1" dirty="0"/>
              <a:t>САИПА-220, САИПА-220 Синергия, САИПА-250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3786" y="5995514"/>
            <a:ext cx="47986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Подходит для САИПА-190МФ, САИПА-200, САИПА-220, САИПА-220 Синергия, САИПА-250, САИПА-350, САИПА-500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6150" y="1477982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НОВИНКА!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4257" y="1476680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НОВИНКА!</a:t>
            </a:r>
          </a:p>
        </p:txBody>
      </p:sp>
    </p:spTree>
    <p:extLst>
      <p:ext uri="{BB962C8B-B14F-4D97-AF65-F5344CB8AC3E}">
        <p14:creationId xmlns:p14="http://schemas.microsoft.com/office/powerpoint/2010/main" val="174512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18079"/>
              </p:ext>
            </p:extLst>
          </p:nvPr>
        </p:nvGraphicFramePr>
        <p:xfrm>
          <a:off x="200505" y="1340236"/>
          <a:ext cx="10225567" cy="57259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3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Ролики в подающее устройство</a:t>
                      </a:r>
                      <a:r>
                        <a:rPr lang="ru-RU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для САИПА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71/6/62</a:t>
                      </a:r>
                    </a:p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Ролик для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 подающем устройстве с U  канавкой 0,8/1,0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Внешний диаметр * внутренний*толщина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30*10*10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САИПА-200,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САИПА-220, </a:t>
                      </a:r>
                    </a:p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САИПА-220 Синергия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71/6/63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Ролик для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 подающем устройстве с U канавкой 1,0/1,2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Внешний диаметр * внутренний*толщина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30*10*10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САИПА-200, САИПА-220, </a:t>
                      </a:r>
                    </a:p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САИПА-220 Синергия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4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71/6/64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Ролик для </a:t>
                      </a: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Al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в подающем устройстве с U канавкой 1,0/1,2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Внешний диаметр * внутренний*толщина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30*22*10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1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71/6/65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Ролик в подающем устройстве с U канавкой 1,0/1,2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Внешний диаметр * внутренний*толщина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36*15*11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 САИПА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0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71/6/57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Ролик 1,0-1,2 для порошковой проволоки для САИПА-350,САИПА-500 (комп. 2 шт.)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внешний диаметр * внутренний*толщина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36*15*11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САИПА-350, САИПА-500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70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71/6/58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Ролик 1,2-1,6 для порошковой проволоки для САИПА-350,САИПА-500 (комп. 2 шт.)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внешний диаметр * внутренний*толщина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36*15*11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САИПА-350, САИПА-500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637" y="297639"/>
            <a:ext cx="79561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Комплектующие для сварочных аппаратов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типа </a:t>
            </a:r>
            <a:r>
              <a:rPr lang="en-US" sz="2800" b="1" dirty="0">
                <a:solidFill>
                  <a:schemeClr val="bg1"/>
                </a:solidFill>
              </a:rPr>
              <a:t>MIG/MAG</a:t>
            </a:r>
            <a:r>
              <a:rPr lang="ru-RU" sz="2800" b="1" dirty="0">
                <a:solidFill>
                  <a:schemeClr val="bg1"/>
                </a:solidFill>
              </a:rPr>
              <a:t> (САИПА)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eontev_ps.RESANTA\Pictures\Фото новинки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86" y="5263156"/>
            <a:ext cx="1090225" cy="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eontev_ps.RESANTA\Pictures\Фото новинки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76" y="6077041"/>
            <a:ext cx="1090225" cy="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ontev_ps.RESANTA\Pictures\Фото новинки\Рисунок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31" y="4274659"/>
            <a:ext cx="534354" cy="7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ontev_ps.RESANTA\Pictures\Фото новинки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70" y="3281800"/>
            <a:ext cx="703511" cy="8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ontev_ps.RESANTA\Pictures\Фото новинки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73" y="2472303"/>
            <a:ext cx="681273" cy="6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ontev_ps.RESANTA\Pictures\Фото новинки\Рисунок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22" y="1697781"/>
            <a:ext cx="647860" cy="6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1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40307"/>
              </p:ext>
            </p:extLst>
          </p:nvPr>
        </p:nvGraphicFramePr>
        <p:xfrm>
          <a:off x="417712" y="1363867"/>
          <a:ext cx="9995624" cy="56299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9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7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варочные наконечники </a:t>
                      </a:r>
                      <a:r>
                        <a:rPr lang="ru-RU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для САИПА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71/6/66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Cварочный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наконечник  1,0  для сварки 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(для проволоки 0,8)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M6*25  Ф0,8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(М- тип резьбы, Ф- диаметр отверстия)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САИПА-200, САИПА-220,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САИПА-220 Синергия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71/6/67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Cварочный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наконечник  1,2  для сварки 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(для проволоки 1,0)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M6*25  Ф1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0/1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(М- тип резьбы, Ф- диаметр отверстия)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САИПА-200, САИПА-220,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САИПА-220 Синергия, САИПА350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71/6/68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Cварочный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наконечник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  для сварки 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(для проволоки 1,0)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M6*9*45  Ф1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2/1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(М- тип резьбы, Ф- диаметр отверстия)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САИПА-500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71/6/69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Cварочный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наконечник  1,2  для сварки 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(для проволоки 1,0)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M6*45 Ф1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0/1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(М- тип резьбы, Ф- диаметр отверстия)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САИПА-250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0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71/6/72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НОВИНКА!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Cварочный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наконечник  1,0  для сварки 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(для проволоки 0,8)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M6*28 Ф1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(М- тип резьбы, Ф- диаметр отверстия)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САИПА-250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837" y="297639"/>
            <a:ext cx="79561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Комплектующие для сварочных аппаратов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типа </a:t>
            </a:r>
            <a:r>
              <a:rPr lang="en-US" sz="2800" b="1" dirty="0">
                <a:solidFill>
                  <a:schemeClr val="bg1"/>
                </a:solidFill>
              </a:rPr>
              <a:t>MIG/MAG (</a:t>
            </a:r>
            <a:r>
              <a:rPr lang="ru-RU" sz="2800" b="1" dirty="0">
                <a:solidFill>
                  <a:schemeClr val="bg1"/>
                </a:solidFill>
              </a:rPr>
              <a:t>САИПА)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7" r="39202" b="76966"/>
          <a:stretch/>
        </p:blipFill>
        <p:spPr>
          <a:xfrm rot="16200000">
            <a:off x="9331444" y="1715773"/>
            <a:ext cx="672112" cy="1049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61808" r="26513" b="22972"/>
          <a:stretch/>
        </p:blipFill>
        <p:spPr>
          <a:xfrm>
            <a:off x="8852612" y="2714303"/>
            <a:ext cx="1502169" cy="8715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84588" r="37751" b="4512"/>
          <a:stretch/>
        </p:blipFill>
        <p:spPr>
          <a:xfrm>
            <a:off x="8954192" y="3765648"/>
            <a:ext cx="1299002" cy="10271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8377" r="29674" b="54864"/>
          <a:stretch/>
        </p:blipFill>
        <p:spPr>
          <a:xfrm>
            <a:off x="8801942" y="4986922"/>
            <a:ext cx="1451247" cy="9596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8377" r="29674" b="54864"/>
          <a:stretch/>
        </p:blipFill>
        <p:spPr>
          <a:xfrm>
            <a:off x="8740858" y="5916407"/>
            <a:ext cx="1451247" cy="9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457" y="589724"/>
            <a:ext cx="79561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Комплектующие для плазменных резаков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629" y="2356903"/>
            <a:ext cx="715634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/>
              <a:t>Плазменная горелка для ИПР-100                                                                Плазмотрон Р- 80 (100А),</a:t>
            </a:r>
            <a:r>
              <a:rPr lang="en-US" sz="3200" b="1" dirty="0"/>
              <a:t> </a:t>
            </a:r>
            <a:r>
              <a:rPr lang="ru-RU" sz="3200" b="1" dirty="0"/>
              <a:t>10 мм², 6м</a:t>
            </a:r>
            <a:endParaRPr lang="en-US" sz="3200" b="1" dirty="0"/>
          </a:p>
          <a:p>
            <a:pPr algn="ctr"/>
            <a:r>
              <a:rPr lang="en-US" sz="3200" b="1" dirty="0"/>
              <a:t>(</a:t>
            </a:r>
            <a:r>
              <a:rPr lang="ru-RU" sz="3200" b="1" dirty="0"/>
              <a:t>71/6/59</a:t>
            </a:r>
            <a:r>
              <a:rPr lang="en-US" sz="3200" b="1" dirty="0"/>
              <a:t>)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19733" y="1735821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НОВИНКА!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3265" y="1955037"/>
            <a:ext cx="3219933" cy="38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6641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РЕСАНТ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РЕСАНТА</Template>
  <TotalTime>9343</TotalTime>
  <Words>699</Words>
  <Application>Microsoft Office PowerPoint</Application>
  <PresentationFormat>Произвольный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Презентация РЕСАНТА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Deviatov</dc:creator>
  <cp:lastModifiedBy>Балакина Т.В.</cp:lastModifiedBy>
  <cp:revision>401</cp:revision>
  <cp:lastPrinted>2018-02-06T10:43:16Z</cp:lastPrinted>
  <dcterms:created xsi:type="dcterms:W3CDTF">2017-01-23T02:43:22Z</dcterms:created>
  <dcterms:modified xsi:type="dcterms:W3CDTF">2021-02-02T10:49:54Z</dcterms:modified>
</cp:coreProperties>
</file>